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19" r:id="rId2"/>
    <p:sldId id="260" r:id="rId3"/>
    <p:sldId id="257" r:id="rId4"/>
    <p:sldId id="267" r:id="rId5"/>
    <p:sldId id="270" r:id="rId6"/>
    <p:sldId id="271" r:id="rId7"/>
    <p:sldId id="272" r:id="rId8"/>
    <p:sldId id="273" r:id="rId9"/>
    <p:sldId id="274" r:id="rId10"/>
    <p:sldId id="275" r:id="rId11"/>
    <p:sldId id="276" r:id="rId12"/>
    <p:sldId id="277" r:id="rId13"/>
    <p:sldId id="278" r:id="rId14"/>
    <p:sldId id="312" r:id="rId15"/>
    <p:sldId id="295" r:id="rId16"/>
    <p:sldId id="279" r:id="rId17"/>
    <p:sldId id="280" r:id="rId18"/>
    <p:sldId id="281" r:id="rId19"/>
    <p:sldId id="284" r:id="rId20"/>
    <p:sldId id="286" r:id="rId21"/>
    <p:sldId id="285" r:id="rId22"/>
    <p:sldId id="292" r:id="rId23"/>
    <p:sldId id="291" r:id="rId24"/>
    <p:sldId id="293" r:id="rId25"/>
    <p:sldId id="296" r:id="rId26"/>
    <p:sldId id="299" r:id="rId27"/>
    <p:sldId id="300" r:id="rId28"/>
    <p:sldId id="301" r:id="rId29"/>
    <p:sldId id="302" r:id="rId30"/>
    <p:sldId id="303" r:id="rId31"/>
    <p:sldId id="304" r:id="rId32"/>
    <p:sldId id="305" r:id="rId33"/>
    <p:sldId id="306" r:id="rId34"/>
    <p:sldId id="307" r:id="rId35"/>
    <p:sldId id="308" r:id="rId36"/>
    <p:sldId id="309" r:id="rId37"/>
    <p:sldId id="310" r:id="rId38"/>
    <p:sldId id="311" r:id="rId39"/>
    <p:sldId id="31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6"/>
    <p:restoredTop sz="94659"/>
  </p:normalViewPr>
  <p:slideViewPr>
    <p:cSldViewPr snapToGrid="0" snapToObjects="1">
      <p:cViewPr varScale="1">
        <p:scale>
          <a:sx n="217" d="100"/>
          <a:sy n="217" d="100"/>
        </p:scale>
        <p:origin x="3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5C64-8547-A44E-8888-088241341F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E2D259-36C5-1147-80FD-030A49CE44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F5B5D-EAD3-C348-8F77-B8CAF5A35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A76B1-5469-EB4F-A333-F4BDD2522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AFC2D2-3D84-EC45-AF3E-0C776C02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665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33A54-DD20-6145-BB04-7E44F35E9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0286D1-09FC-FE49-B29D-D321BCD8C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65A50B-19CC-B740-A5E8-ADE295118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C87B5-5B3C-AB4B-AB1F-B516881F5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6D29BD-72A0-8B49-870C-C99951383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456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1022DE-4B26-284B-A3F3-935817CE9D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A5A547-7D90-9242-BE09-345FD5889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C7584E-1E8B-1447-A621-EBDEEB700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24DE9-890D-3446-A1D1-259E2C722B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3357D-35B4-3B4D-831F-6C0493DC0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676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1DDBE-E774-9C49-A91F-E3C2E69B3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243A4-8C73-A046-B425-04B915CFDA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AC743E-C610-F640-BB7B-FAEF15C16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82F7B-BCEA-744A-B369-E487FEA05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439406-70EC-DA44-AD37-27B7E6D6B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472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FC23B-56B9-1041-AFB2-D8C33697D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B32130-A3D1-ED49-B76D-5A34C83AE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15052-719A-0F43-8DFC-1C257E33D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E70558-D956-F041-AA02-1F0225C43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C099A-D270-6143-A19A-D7A722B0C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266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7E032-0448-084B-8F42-072C97D31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963EBD-441E-3249-A51C-8743DC8C7B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EAABD4-77DE-7D4B-9354-9A3067BD9C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15D669-4691-1440-8099-CC8507473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34A2F7-BE88-2343-B37A-34E67955E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0D88D-5DBC-874F-9C34-5696D47BF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58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ACF9-C388-5A43-B7A9-45A2CB65A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E7077-6CAD-9F4D-92D8-E0E1A46C0B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381306-BCDC-9445-864C-DBC5194D1C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D4D42B-8C8A-8F49-A7C6-215EA1E5C4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BCA796-9101-2F48-98AE-7E6186070C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7F2310-917F-C747-BBD8-D16538D69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0670BB-B5F1-474B-94DD-1CAB1F206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535562-3A26-F548-AB25-83174D284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28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8D4A6-1173-194E-8634-1F3EFD653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CF56DE-9106-4242-8192-98F57F7C6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59996A-7DA8-4A40-A2CB-D1C379FE3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4031B3-9774-214B-8D22-43883371E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685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BAAB2E-CADB-7940-A7EC-74AD0984B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E67475-FE32-6D45-8E62-611366C8D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443FD5-FA55-CA4A-8630-024455BD1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707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B3F96-3F2E-494B-883B-BB97659EB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E6A2A-57C1-C945-AE47-56A775C92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F2996-4AE5-3E4B-8391-B5EE3C7330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5E1F3-ADB3-CF4E-94B1-EBBBE39A8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BCD961-6C2C-4F44-B1FB-6B7C42BF1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13873E-9D4D-7A46-8656-F4D0A338E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677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C6D7F-6715-584B-8550-9B3C38FE2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D29175-E915-2044-BF62-7007998050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6A1F96-09B1-D549-B9AC-34715A0B2F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20761-0996-6F44-A7AB-5EE43216F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D6B742-2182-CA42-894A-8AF49BDFE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FF0940-F68B-7D46-A710-FE664E6D2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52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56627E-801C-F944-A713-5C7124A1C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BA7F3-C5FB-824F-A4D9-0E6363964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916EDC-93F1-904A-9A3A-1FEC976EEB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543198-B8E2-7946-96AE-A410CCEC0405}" type="datetimeFigureOut">
              <a:rPr lang="en-US" smtClean="0"/>
              <a:t>3/15/19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72876-40C1-F24E-A121-EB22EA1A2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B2627A-4147-324A-8895-F32F64D598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E56F8-81F8-AE4F-B444-1ADA24493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126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26B2A8F4-44F1-9942-AC7A-BB742C6FD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30129" y="2520023"/>
            <a:ext cx="10661871" cy="4065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feld 24">
            <a:extLst>
              <a:ext uri="{FF2B5EF4-FFF2-40B4-BE49-F238E27FC236}">
                <a16:creationId xmlns:a16="http://schemas.microsoft.com/office/drawing/2014/main" id="{DEBF01D7-0461-6942-8D35-68C7D011CD43}"/>
              </a:ext>
            </a:extLst>
          </p:cNvPr>
          <p:cNvSpPr txBox="1"/>
          <p:nvPr/>
        </p:nvSpPr>
        <p:spPr>
          <a:xfrm>
            <a:off x="837905" y="151551"/>
            <a:ext cx="4176464" cy="2157102"/>
          </a:xfrm>
          <a:prstGeom prst="rect">
            <a:avLst/>
          </a:prstGeom>
          <a:solidFill>
            <a:srgbClr val="FFFFCC"/>
          </a:solidFill>
          <a:ln w="9525">
            <a:solidFill>
              <a:schemeClr val="tx1"/>
            </a:solidFill>
          </a:ln>
        </p:spPr>
        <p:txBody>
          <a:bodyPr wrap="square" lIns="216000" tIns="108000" rIns="216000" bIns="108000" rtlCol="0">
            <a:spAutoFit/>
          </a:bodyPr>
          <a:lstStyle/>
          <a:p>
            <a:r>
              <a:rPr lang="en-US" sz="1800" u="sng" dirty="0">
                <a:latin typeface="Corbel" panose="020B0503020204020204" pitchFamily="34" charset="0"/>
                <a:cs typeface="Arial" pitchFamily="34" charset="0"/>
              </a:rPr>
              <a:t>Largest Arctic research expedition ever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Corbel" panose="020B0503020204020204" pitchFamily="34" charset="0"/>
                <a:cs typeface="Arial" pitchFamily="34" charset="0"/>
              </a:rPr>
              <a:t>&gt;100 Mio€ budget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Corbel" panose="020B0503020204020204" pitchFamily="34" charset="0"/>
                <a:cs typeface="Arial" pitchFamily="34" charset="0"/>
              </a:rPr>
              <a:t>more than 60 institutions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Corbel" panose="020B0503020204020204" pitchFamily="34" charset="0"/>
                <a:cs typeface="Arial" pitchFamily="34" charset="0"/>
              </a:rPr>
              <a:t>16 nations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latin typeface="Corbel" panose="020B0503020204020204" pitchFamily="34" charset="0"/>
                <a:cs typeface="Arial" pitchFamily="34" charset="0"/>
              </a:rPr>
              <a:t>Strong partnership between Germany, Russia, USA, China, UK,</a:t>
            </a:r>
            <a:br>
              <a:rPr lang="en-US" sz="1800" dirty="0">
                <a:latin typeface="Corbel" panose="020B0503020204020204" pitchFamily="34" charset="0"/>
                <a:cs typeface="Arial" pitchFamily="34" charset="0"/>
              </a:rPr>
            </a:br>
            <a:r>
              <a:rPr lang="en-US" sz="1800" dirty="0">
                <a:latin typeface="Corbel" panose="020B0503020204020204" pitchFamily="34" charset="0"/>
                <a:cs typeface="Arial" pitchFamily="34" charset="0"/>
              </a:rPr>
              <a:t>Norway, Canada led by AWI</a:t>
            </a:r>
          </a:p>
        </p:txBody>
      </p:sp>
      <p:pic>
        <p:nvPicPr>
          <p:cNvPr id="7" name="Grafik 10">
            <a:extLst>
              <a:ext uri="{FF2B5EF4-FFF2-40B4-BE49-F238E27FC236}">
                <a16:creationId xmlns:a16="http://schemas.microsoft.com/office/drawing/2014/main" id="{369D88C1-E425-BE4F-8F0D-6BF91D1746A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54438" y="227030"/>
            <a:ext cx="5413329" cy="2006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D529A71-E9E7-9E45-A63E-46040AF362FB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520023"/>
            <a:ext cx="6104380" cy="40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059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B7E624-1328-7F4C-9006-3A589B2457ED}"/>
              </a:ext>
            </a:extLst>
          </p:cNvPr>
          <p:cNvSpPr/>
          <p:nvPr/>
        </p:nvSpPr>
        <p:spPr>
          <a:xfrm>
            <a:off x="4573779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70A3A-C309-4A4C-98A5-EFFFA5DF0139}"/>
              </a:ext>
            </a:extLst>
          </p:cNvPr>
          <p:cNvSpPr/>
          <p:nvPr/>
        </p:nvSpPr>
        <p:spPr>
          <a:xfrm>
            <a:off x="501278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62DC0EA-D3F0-5C4B-8E67-BBC6D5EBF730}"/>
              </a:ext>
            </a:extLst>
          </p:cNvPr>
          <p:cNvSpPr/>
          <p:nvPr/>
        </p:nvSpPr>
        <p:spPr>
          <a:xfrm>
            <a:off x="5451785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6DBA978-2118-044D-ABB7-31235F67DA4B}"/>
              </a:ext>
            </a:extLst>
          </p:cNvPr>
          <p:cNvSpPr/>
          <p:nvPr/>
        </p:nvSpPr>
        <p:spPr>
          <a:xfrm>
            <a:off x="5890788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9340048-7C0C-0A42-8733-840D8EEAFB05}"/>
              </a:ext>
            </a:extLst>
          </p:cNvPr>
          <p:cNvSpPr/>
          <p:nvPr/>
        </p:nvSpPr>
        <p:spPr>
          <a:xfrm>
            <a:off x="6329791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FD81BA-1264-DC4B-A99E-F25B65F603E9}"/>
              </a:ext>
            </a:extLst>
          </p:cNvPr>
          <p:cNvSpPr/>
          <p:nvPr/>
        </p:nvSpPr>
        <p:spPr>
          <a:xfrm>
            <a:off x="6768794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8B972C8-6EF6-F243-8EF3-51F60C110264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3.0 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BCFE2D-84F2-B14C-B886-85FE4745BB80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9274E23-EE9C-2F47-AAEE-1D8C0BBD838C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8ABF5F0-DF1C-0946-BE16-3E732F0C5522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14302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B7E624-1328-7F4C-9006-3A589B2457ED}"/>
              </a:ext>
            </a:extLst>
          </p:cNvPr>
          <p:cNvSpPr/>
          <p:nvPr/>
        </p:nvSpPr>
        <p:spPr>
          <a:xfrm>
            <a:off x="4573779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70A3A-C309-4A4C-98A5-EFFFA5DF0139}"/>
              </a:ext>
            </a:extLst>
          </p:cNvPr>
          <p:cNvSpPr/>
          <p:nvPr/>
        </p:nvSpPr>
        <p:spPr>
          <a:xfrm>
            <a:off x="501278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62DC0EA-D3F0-5C4B-8E67-BBC6D5EBF730}"/>
              </a:ext>
            </a:extLst>
          </p:cNvPr>
          <p:cNvSpPr/>
          <p:nvPr/>
        </p:nvSpPr>
        <p:spPr>
          <a:xfrm>
            <a:off x="5451785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6DBA978-2118-044D-ABB7-31235F67DA4B}"/>
              </a:ext>
            </a:extLst>
          </p:cNvPr>
          <p:cNvSpPr/>
          <p:nvPr/>
        </p:nvSpPr>
        <p:spPr>
          <a:xfrm>
            <a:off x="5890788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9340048-7C0C-0A42-8733-840D8EEAFB05}"/>
              </a:ext>
            </a:extLst>
          </p:cNvPr>
          <p:cNvSpPr/>
          <p:nvPr/>
        </p:nvSpPr>
        <p:spPr>
          <a:xfrm>
            <a:off x="6329791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FD81BA-1264-DC4B-A99E-F25B65F603E9}"/>
              </a:ext>
            </a:extLst>
          </p:cNvPr>
          <p:cNvSpPr/>
          <p:nvPr/>
        </p:nvSpPr>
        <p:spPr>
          <a:xfrm>
            <a:off x="6768794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A9FF19D-7F0C-AC45-B7E2-B9EA934D550F}"/>
              </a:ext>
            </a:extLst>
          </p:cNvPr>
          <p:cNvSpPr/>
          <p:nvPr/>
        </p:nvSpPr>
        <p:spPr>
          <a:xfrm>
            <a:off x="7207797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B7761E6-D3CB-BB45-A10D-C8A15D1280F8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2.0 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C813DBB-B567-A84E-99F4-99A0E682B75E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64F674-FB3B-A847-8A31-E84DE15FDFFE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D70B01C-1487-7B4A-8BB8-38B067E182CD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95996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B7E624-1328-7F4C-9006-3A589B2457ED}"/>
              </a:ext>
            </a:extLst>
          </p:cNvPr>
          <p:cNvSpPr/>
          <p:nvPr/>
        </p:nvSpPr>
        <p:spPr>
          <a:xfrm>
            <a:off x="4573779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70A3A-C309-4A4C-98A5-EFFFA5DF0139}"/>
              </a:ext>
            </a:extLst>
          </p:cNvPr>
          <p:cNvSpPr/>
          <p:nvPr/>
        </p:nvSpPr>
        <p:spPr>
          <a:xfrm>
            <a:off x="501278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62DC0EA-D3F0-5C4B-8E67-BBC6D5EBF730}"/>
              </a:ext>
            </a:extLst>
          </p:cNvPr>
          <p:cNvSpPr/>
          <p:nvPr/>
        </p:nvSpPr>
        <p:spPr>
          <a:xfrm>
            <a:off x="5451785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6DBA978-2118-044D-ABB7-31235F67DA4B}"/>
              </a:ext>
            </a:extLst>
          </p:cNvPr>
          <p:cNvSpPr/>
          <p:nvPr/>
        </p:nvSpPr>
        <p:spPr>
          <a:xfrm>
            <a:off x="5890788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9340048-7C0C-0A42-8733-840D8EEAFB05}"/>
              </a:ext>
            </a:extLst>
          </p:cNvPr>
          <p:cNvSpPr/>
          <p:nvPr/>
        </p:nvSpPr>
        <p:spPr>
          <a:xfrm>
            <a:off x="6329791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FD81BA-1264-DC4B-A99E-F25B65F603E9}"/>
              </a:ext>
            </a:extLst>
          </p:cNvPr>
          <p:cNvSpPr/>
          <p:nvPr/>
        </p:nvSpPr>
        <p:spPr>
          <a:xfrm>
            <a:off x="6768794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A9FF19D-7F0C-AC45-B7E2-B9EA934D550F}"/>
              </a:ext>
            </a:extLst>
          </p:cNvPr>
          <p:cNvSpPr/>
          <p:nvPr/>
        </p:nvSpPr>
        <p:spPr>
          <a:xfrm>
            <a:off x="7207797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58ECBA-8A44-5B40-8BB2-1FBF7AA04B62}"/>
              </a:ext>
            </a:extLst>
          </p:cNvPr>
          <p:cNvSpPr/>
          <p:nvPr/>
        </p:nvSpPr>
        <p:spPr>
          <a:xfrm>
            <a:off x="7646800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93F462-E344-004A-8A2F-C106EFADF14A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2.5 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86F6B7F-4D89-7C43-B8EA-08356A53E54B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E67494-3214-E944-948C-45065B79D38F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77E1E4-E992-5246-8670-712DEC45BBBB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322921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B7E624-1328-7F4C-9006-3A589B2457ED}"/>
              </a:ext>
            </a:extLst>
          </p:cNvPr>
          <p:cNvSpPr/>
          <p:nvPr/>
        </p:nvSpPr>
        <p:spPr>
          <a:xfrm>
            <a:off x="4573779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70A3A-C309-4A4C-98A5-EFFFA5DF0139}"/>
              </a:ext>
            </a:extLst>
          </p:cNvPr>
          <p:cNvSpPr/>
          <p:nvPr/>
        </p:nvSpPr>
        <p:spPr>
          <a:xfrm>
            <a:off x="501278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62DC0EA-D3F0-5C4B-8E67-BBC6D5EBF730}"/>
              </a:ext>
            </a:extLst>
          </p:cNvPr>
          <p:cNvSpPr/>
          <p:nvPr/>
        </p:nvSpPr>
        <p:spPr>
          <a:xfrm>
            <a:off x="5451785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6DBA978-2118-044D-ABB7-31235F67DA4B}"/>
              </a:ext>
            </a:extLst>
          </p:cNvPr>
          <p:cNvSpPr/>
          <p:nvPr/>
        </p:nvSpPr>
        <p:spPr>
          <a:xfrm>
            <a:off x="5890788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9340048-7C0C-0A42-8733-840D8EEAFB05}"/>
              </a:ext>
            </a:extLst>
          </p:cNvPr>
          <p:cNvSpPr/>
          <p:nvPr/>
        </p:nvSpPr>
        <p:spPr>
          <a:xfrm>
            <a:off x="6329791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1FD81BA-1264-DC4B-A99E-F25B65F603E9}"/>
              </a:ext>
            </a:extLst>
          </p:cNvPr>
          <p:cNvSpPr/>
          <p:nvPr/>
        </p:nvSpPr>
        <p:spPr>
          <a:xfrm>
            <a:off x="6768794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A9FF19D-7F0C-AC45-B7E2-B9EA934D550F}"/>
              </a:ext>
            </a:extLst>
          </p:cNvPr>
          <p:cNvSpPr/>
          <p:nvPr/>
        </p:nvSpPr>
        <p:spPr>
          <a:xfrm>
            <a:off x="7207797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758ECBA-8A44-5B40-8BB2-1FBF7AA04B62}"/>
              </a:ext>
            </a:extLst>
          </p:cNvPr>
          <p:cNvSpPr/>
          <p:nvPr/>
        </p:nvSpPr>
        <p:spPr>
          <a:xfrm>
            <a:off x="7646800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96A16E9-4C12-6E44-9180-D8F0A17EC1E1}"/>
              </a:ext>
            </a:extLst>
          </p:cNvPr>
          <p:cNvSpPr/>
          <p:nvPr/>
        </p:nvSpPr>
        <p:spPr>
          <a:xfrm>
            <a:off x="8085803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822DFE-CDDC-334B-82DF-E37672F52D9D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3.0 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029B2A6-176E-F146-B6A2-F7C61790B8EF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547FF2-E726-2B46-AE46-5C67B503746B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6FEF151-8552-FB4A-9FA3-8E9F92D9F9A2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7784061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BCE1DF-E4D8-BF40-8FC2-E4E52933DE4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0783" y="2686367"/>
            <a:ext cx="3829878" cy="41741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D22972-41C7-0241-8DED-48A555B5C37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62122" y="1000610"/>
            <a:ext cx="3829878" cy="2169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B. Team Ice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A17AE7-3B59-7748-9E6C-3905EAD9FDDA}"/>
              </a:ext>
            </a:extLst>
          </p:cNvPr>
          <p:cNvSpPr txBox="1"/>
          <p:nvPr/>
        </p:nvSpPr>
        <p:spPr>
          <a:xfrm>
            <a:off x="8421124" y="1277481"/>
            <a:ext cx="38862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Measure sea ice thickness at </a:t>
            </a:r>
          </a:p>
          <a:p>
            <a:pPr algn="ctr"/>
            <a:r>
              <a:rPr lang="en-US" sz="2800" dirty="0">
                <a:solidFill>
                  <a:schemeClr val="accent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ten locations</a:t>
            </a:r>
          </a:p>
          <a:p>
            <a:pPr algn="ctr"/>
            <a:endParaRPr lang="en-US" sz="2200" dirty="0">
              <a:solidFill>
                <a:schemeClr val="accent1">
                  <a:lumMod val="75000"/>
                </a:schemeClr>
              </a:solidFill>
              <a:effectLst>
                <a:outerShdw dist="50800" sx="1000" sy="1000" algn="ctr" rotWithShape="0">
                  <a:srgbClr val="000000">
                    <a:alpha val="34000"/>
                  </a:srgb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2B9487-BF44-F64F-820B-76F84F344FCC}"/>
              </a:ext>
            </a:extLst>
          </p:cNvPr>
          <p:cNvSpPr/>
          <p:nvPr/>
        </p:nvSpPr>
        <p:spPr>
          <a:xfrm>
            <a:off x="8385501" y="3170324"/>
            <a:ext cx="1508019" cy="1092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E647C3-DF7A-1E4F-A4D8-0E9FB1F40D69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C07FE2E-2BBA-E540-A2BA-E54C8219AA1D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16419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D822DFE-CDDC-334B-82DF-E37672F52D9D}"/>
              </a:ext>
            </a:extLst>
          </p:cNvPr>
          <p:cNvSpPr txBox="1"/>
          <p:nvPr/>
        </p:nvSpPr>
        <p:spPr>
          <a:xfrm>
            <a:off x="8874177" y="3312826"/>
            <a:ext cx="28331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H1 = 1.0 m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H2 = 0.5 m</a:t>
            </a:r>
          </a:p>
          <a:p>
            <a:r>
              <a:rPr lang="en-US" sz="3200" dirty="0">
                <a:solidFill>
                  <a:schemeClr val="accent1">
                    <a:lumMod val="75000"/>
                  </a:schemeClr>
                </a:solidFill>
              </a:rPr>
              <a:t>…</a:t>
            </a:r>
            <a:r>
              <a:rPr lang="en-US" sz="3200" dirty="0" err="1">
                <a:solidFill>
                  <a:schemeClr val="accent1">
                    <a:lumMod val="75000"/>
                  </a:schemeClr>
                </a:solidFill>
              </a:rPr>
              <a:t>etc</a:t>
            </a:r>
            <a:endParaRPr lang="en-US" sz="32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67CF85-6871-D74C-83A3-426766CDD34C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B. Team Ice 2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067300B-5E4F-F748-B705-47AF37B13995}"/>
              </a:ext>
            </a:extLst>
          </p:cNvPr>
          <p:cNvSpPr/>
          <p:nvPr/>
        </p:nvSpPr>
        <p:spPr>
          <a:xfrm>
            <a:off x="6786892" y="5842033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3A26875-3B00-F845-8B14-EFF5E77B6738}"/>
              </a:ext>
            </a:extLst>
          </p:cNvPr>
          <p:cNvSpPr/>
          <p:nvPr/>
        </p:nvSpPr>
        <p:spPr>
          <a:xfrm>
            <a:off x="7225895" y="5842033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5047462-E62F-A541-9F1F-46D189C5052A}"/>
              </a:ext>
            </a:extLst>
          </p:cNvPr>
          <p:cNvSpPr/>
          <p:nvPr/>
        </p:nvSpPr>
        <p:spPr>
          <a:xfrm>
            <a:off x="7664898" y="5842033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5CC76D0-EB66-D445-BF06-3CD3C1F8A154}"/>
              </a:ext>
            </a:extLst>
          </p:cNvPr>
          <p:cNvSpPr/>
          <p:nvPr/>
        </p:nvSpPr>
        <p:spPr>
          <a:xfrm>
            <a:off x="8103901" y="5842033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95E0D8-F3B2-334D-B9BF-C932B6F43E36}"/>
              </a:ext>
            </a:extLst>
          </p:cNvPr>
          <p:cNvSpPr/>
          <p:nvPr/>
        </p:nvSpPr>
        <p:spPr>
          <a:xfrm>
            <a:off x="8103900" y="5404711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6213F9C-BE72-8945-8996-2E295AEA6444}"/>
              </a:ext>
            </a:extLst>
          </p:cNvPr>
          <p:cNvSpPr/>
          <p:nvPr/>
        </p:nvSpPr>
        <p:spPr>
          <a:xfrm>
            <a:off x="8103899" y="4965213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0B26934-5D41-C94D-8139-EEC03F08FAE5}"/>
              </a:ext>
            </a:extLst>
          </p:cNvPr>
          <p:cNvSpPr/>
          <p:nvPr/>
        </p:nvSpPr>
        <p:spPr>
          <a:xfrm>
            <a:off x="7663568" y="4965213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95DA45E-681E-0847-9249-2F4F10B3A785}"/>
              </a:ext>
            </a:extLst>
          </p:cNvPr>
          <p:cNvSpPr/>
          <p:nvPr/>
        </p:nvSpPr>
        <p:spPr>
          <a:xfrm>
            <a:off x="7223237" y="4965213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3C4DC920-F3A9-4748-8506-032CAF31297C}"/>
              </a:ext>
            </a:extLst>
          </p:cNvPr>
          <p:cNvSpPr/>
          <p:nvPr/>
        </p:nvSpPr>
        <p:spPr>
          <a:xfrm>
            <a:off x="7223236" y="5427951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7C7AA93-3304-A946-B7A0-F5CC8CEEE11B}"/>
              </a:ext>
            </a:extLst>
          </p:cNvPr>
          <p:cNvSpPr/>
          <p:nvPr/>
        </p:nvSpPr>
        <p:spPr>
          <a:xfrm>
            <a:off x="6309765" y="5842033"/>
            <a:ext cx="168817" cy="18553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848DB7-A411-9F43-9266-2CEC7F190AEC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4846F03-4B32-474D-8CE4-A034F65210F8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740937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BCE1DF-E4D8-BF40-8FC2-E4E52933DE4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0783" y="2686367"/>
            <a:ext cx="3829878" cy="41741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D22972-41C7-0241-8DED-48A555B5C37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62122" y="1000610"/>
            <a:ext cx="3829878" cy="2169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71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C. Team Snow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A17AE7-3B59-7748-9E6C-3905EAD9FDDA}"/>
              </a:ext>
            </a:extLst>
          </p:cNvPr>
          <p:cNvSpPr txBox="1"/>
          <p:nvPr/>
        </p:nvSpPr>
        <p:spPr>
          <a:xfrm>
            <a:off x="8461465" y="1393705"/>
            <a:ext cx="38862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Measure snow </a:t>
            </a:r>
          </a:p>
          <a:p>
            <a:pPr algn="ctr"/>
            <a:r>
              <a:rPr lang="en-US" sz="28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thickness over 1 km </a:t>
            </a:r>
          </a:p>
          <a:p>
            <a:pPr algn="ctr"/>
            <a:endParaRPr lang="en-US" sz="2200" dirty="0">
              <a:solidFill>
                <a:schemeClr val="accent6">
                  <a:lumMod val="60000"/>
                  <a:lumOff val="40000"/>
                </a:schemeClr>
              </a:solidFill>
              <a:effectLst>
                <a:outerShdw dist="50800" sx="1000" sy="1000" algn="ctr" rotWithShape="0">
                  <a:srgbClr val="000000">
                    <a:alpha val="34000"/>
                  </a:srgb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2B9487-BF44-F64F-820B-76F84F344FCC}"/>
              </a:ext>
            </a:extLst>
          </p:cNvPr>
          <p:cNvSpPr/>
          <p:nvPr/>
        </p:nvSpPr>
        <p:spPr>
          <a:xfrm>
            <a:off x="8385501" y="3170324"/>
            <a:ext cx="1508019" cy="1092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30FCEE-F868-D14B-A6C9-C3F365722498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3857DDE-1550-CB48-8111-5E80AA176B13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672825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C8A9A74-6E1D-EE44-A952-752772059CE7}"/>
              </a:ext>
            </a:extLst>
          </p:cNvPr>
          <p:cNvSpPr txBox="1"/>
          <p:nvPr/>
        </p:nvSpPr>
        <p:spPr>
          <a:xfrm>
            <a:off x="8633636" y="0"/>
            <a:ext cx="371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C. Team Snow</a:t>
            </a:r>
          </a:p>
        </p:txBody>
      </p:sp>
      <p:cxnSp>
        <p:nvCxnSpPr>
          <p:cNvPr id="14" name="Elbow Connector 13">
            <a:extLst>
              <a:ext uri="{FF2B5EF4-FFF2-40B4-BE49-F238E27FC236}">
                <a16:creationId xmlns:a16="http://schemas.microsoft.com/office/drawing/2014/main" id="{BB9CA753-CF79-D440-A7F9-F8F1ACD4568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32818" y="1568351"/>
            <a:ext cx="935740" cy="860789"/>
          </a:xfrm>
          <a:prstGeom prst="bentConnector3">
            <a:avLst/>
          </a:prstGeom>
          <a:ln w="412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5B9EB109-B488-EE43-9557-9784F89FE38A}"/>
              </a:ext>
            </a:extLst>
          </p:cNvPr>
          <p:cNvCxnSpPr>
            <a:cxnSpLocks/>
          </p:cNvCxnSpPr>
          <p:nvPr/>
        </p:nvCxnSpPr>
        <p:spPr>
          <a:xfrm>
            <a:off x="1131083" y="1534051"/>
            <a:ext cx="1768490" cy="464694"/>
          </a:xfrm>
          <a:prstGeom prst="bentConnector3">
            <a:avLst/>
          </a:prstGeom>
          <a:ln w="412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0FEF62-2851-CB41-A0D9-615473CAD63A}"/>
              </a:ext>
            </a:extLst>
          </p:cNvPr>
          <p:cNvCxnSpPr/>
          <p:nvPr/>
        </p:nvCxnSpPr>
        <p:spPr>
          <a:xfrm>
            <a:off x="2886623" y="1998745"/>
            <a:ext cx="432849" cy="0"/>
          </a:xfrm>
          <a:prstGeom prst="line">
            <a:avLst/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BC184E3-1AAF-1543-959A-C97F5CAF5123}"/>
              </a:ext>
            </a:extLst>
          </p:cNvPr>
          <p:cNvSpPr txBox="1"/>
          <p:nvPr/>
        </p:nvSpPr>
        <p:spPr>
          <a:xfrm>
            <a:off x="9074079" y="1469035"/>
            <a:ext cx="283314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S1 = 20 cm</a:t>
            </a:r>
          </a:p>
          <a:p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S2 = 15 cm</a:t>
            </a:r>
          </a:p>
          <a:p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S3 = 10 cm</a:t>
            </a:r>
          </a:p>
          <a:p>
            <a:endParaRPr lang="en-US" sz="3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   …</a:t>
            </a:r>
          </a:p>
          <a:p>
            <a:endParaRPr lang="en-US" sz="32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S8 = 20 cm</a:t>
            </a:r>
          </a:p>
          <a:p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S9 = 25 cm</a:t>
            </a:r>
          </a:p>
          <a:p>
            <a:r>
              <a:rPr lang="en-US" sz="32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S10 = 15 cm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0BDA1F-1B8A-F547-BD4D-FCAD0ADDF0BD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1A0F452-BA51-1149-801C-6EC178DCC109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829210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BCE1DF-E4D8-BF40-8FC2-E4E52933DE4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0783" y="2686367"/>
            <a:ext cx="3829878" cy="41741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D22972-41C7-0241-8DED-48A555B5C37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62122" y="1000610"/>
            <a:ext cx="3829878" cy="2169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71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D. Team Melt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A17AE7-3B59-7748-9E6C-3905EAD9FDDA}"/>
              </a:ext>
            </a:extLst>
          </p:cNvPr>
          <p:cNvSpPr txBox="1"/>
          <p:nvPr/>
        </p:nvSpPr>
        <p:spPr>
          <a:xfrm>
            <a:off x="8547550" y="1314255"/>
            <a:ext cx="38862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When will the camp </a:t>
            </a:r>
          </a:p>
          <a:p>
            <a:pPr algn="ctr"/>
            <a:r>
              <a:rPr lang="en-US" sz="28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be entirely covered with ponds? </a:t>
            </a:r>
          </a:p>
          <a:p>
            <a:pPr algn="ctr"/>
            <a:endParaRPr lang="en-US" sz="2200" dirty="0">
              <a:solidFill>
                <a:schemeClr val="accent6">
                  <a:lumMod val="60000"/>
                  <a:lumOff val="40000"/>
                </a:schemeClr>
              </a:solidFill>
              <a:effectLst>
                <a:outerShdw dist="50800" sx="1000" sy="1000" algn="ctr" rotWithShape="0">
                  <a:srgbClr val="000000">
                    <a:alpha val="34000"/>
                  </a:srgb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2B9487-BF44-F64F-820B-76F84F344FCC}"/>
              </a:ext>
            </a:extLst>
          </p:cNvPr>
          <p:cNvSpPr/>
          <p:nvPr/>
        </p:nvSpPr>
        <p:spPr>
          <a:xfrm>
            <a:off x="8385501" y="3170324"/>
            <a:ext cx="1508019" cy="1092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2C4BCD-F6E3-6C41-BC06-E1A3645C51A5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508E651-472F-9146-BCD1-5746AFC60E35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450759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702CA99-E7EF-214F-AA4D-4E339762A46D}"/>
              </a:ext>
            </a:extLst>
          </p:cNvPr>
          <p:cNvSpPr/>
          <p:nvPr/>
        </p:nvSpPr>
        <p:spPr>
          <a:xfrm>
            <a:off x="6218806" y="263826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F2737A-4F17-BD4E-8798-A726022C21D9}"/>
              </a:ext>
            </a:extLst>
          </p:cNvPr>
          <p:cNvSpPr txBox="1"/>
          <p:nvPr/>
        </p:nvSpPr>
        <p:spPr>
          <a:xfrm>
            <a:off x="9851827" y="874034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05CECF0-E5F5-BB4B-A374-66F4790DC290}"/>
              </a:ext>
            </a:extLst>
          </p:cNvPr>
          <p:cNvSpPr/>
          <p:nvPr/>
        </p:nvSpPr>
        <p:spPr>
          <a:xfrm>
            <a:off x="9477895" y="991491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B8C6230-FD8F-454F-B10D-3639FDD70EA9}"/>
              </a:ext>
            </a:extLst>
          </p:cNvPr>
          <p:cNvSpPr txBox="1"/>
          <p:nvPr/>
        </p:nvSpPr>
        <p:spPr>
          <a:xfrm>
            <a:off x="9031202" y="6230383"/>
            <a:ext cx="4098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Total = 1 square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E5152F1-6C86-5F45-A189-CE313CAB5441}"/>
              </a:ext>
            </a:extLst>
          </p:cNvPr>
          <p:cNvSpPr txBox="1"/>
          <p:nvPr/>
        </p:nvSpPr>
        <p:spPr>
          <a:xfrm>
            <a:off x="8633636" y="0"/>
            <a:ext cx="371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D. Team Melt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8877D6-52DB-A04C-934B-54646C0EFE90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45E08C-1F12-B347-A2F1-60FC2C9021D5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516360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F96F0F9-EB70-7046-ABA5-5A2C15C6C0E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0145" y="260350"/>
            <a:ext cx="6400800" cy="63373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DA1334D-16ED-3547-B84D-0192187F1CD2}"/>
              </a:ext>
            </a:extLst>
          </p:cNvPr>
          <p:cNvSpPr txBox="1"/>
          <p:nvPr/>
        </p:nvSpPr>
        <p:spPr>
          <a:xfrm>
            <a:off x="7908587" y="1690062"/>
            <a:ext cx="410507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</a:rPr>
              <a:t>Team Ice 1</a:t>
            </a:r>
          </a:p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accent1">
                    <a:lumMod val="75000"/>
                  </a:schemeClr>
                </a:solidFill>
              </a:rPr>
              <a:t>Team Ice 2</a:t>
            </a:r>
          </a:p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Team Snow</a:t>
            </a:r>
          </a:p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Team Melt</a:t>
            </a:r>
          </a:p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accent2">
                    <a:lumMod val="75000"/>
                  </a:schemeClr>
                </a:solidFill>
              </a:rPr>
              <a:t>Team Radar </a:t>
            </a:r>
          </a:p>
        </p:txBody>
      </p:sp>
    </p:spTree>
    <p:extLst>
      <p:ext uri="{BB962C8B-B14F-4D97-AF65-F5344CB8AC3E}">
        <p14:creationId xmlns:p14="http://schemas.microsoft.com/office/powerpoint/2010/main" val="42917829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702CA99-E7EF-214F-AA4D-4E339762A46D}"/>
              </a:ext>
            </a:extLst>
          </p:cNvPr>
          <p:cNvSpPr/>
          <p:nvPr/>
        </p:nvSpPr>
        <p:spPr>
          <a:xfrm>
            <a:off x="6218806" y="263826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075B6FC-9177-8B4F-8188-F33E1F0CDCCF}"/>
              </a:ext>
            </a:extLst>
          </p:cNvPr>
          <p:cNvSpPr/>
          <p:nvPr/>
        </p:nvSpPr>
        <p:spPr>
          <a:xfrm>
            <a:off x="6659640" y="3507724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F5BC39-2F39-D54D-ABB9-14F8C80E6DA6}"/>
              </a:ext>
            </a:extLst>
          </p:cNvPr>
          <p:cNvSpPr txBox="1"/>
          <p:nvPr/>
        </p:nvSpPr>
        <p:spPr>
          <a:xfrm>
            <a:off x="9867639" y="175334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4 squares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6205EAC-9EE7-974A-878F-391A4D3A7362}"/>
              </a:ext>
            </a:extLst>
          </p:cNvPr>
          <p:cNvSpPr/>
          <p:nvPr/>
        </p:nvSpPr>
        <p:spPr>
          <a:xfrm>
            <a:off x="9142416" y="1626017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87D95C-AA0A-2549-A1F8-1C9A18B81E7D}"/>
              </a:ext>
            </a:extLst>
          </p:cNvPr>
          <p:cNvSpPr txBox="1"/>
          <p:nvPr/>
        </p:nvSpPr>
        <p:spPr>
          <a:xfrm>
            <a:off x="9851827" y="874034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417B2963-51C4-D54E-A487-C5EA4A746E5B}"/>
              </a:ext>
            </a:extLst>
          </p:cNvPr>
          <p:cNvSpPr/>
          <p:nvPr/>
        </p:nvSpPr>
        <p:spPr>
          <a:xfrm>
            <a:off x="9477895" y="991491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4F7BB93-0A1D-0E49-A9E3-A812AFDAEC97}"/>
              </a:ext>
            </a:extLst>
          </p:cNvPr>
          <p:cNvSpPr txBox="1"/>
          <p:nvPr/>
        </p:nvSpPr>
        <p:spPr>
          <a:xfrm>
            <a:off x="9031202" y="6230383"/>
            <a:ext cx="4098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Total = 5 squares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E46EC0-163C-6443-A68B-6D810E68F5E1}"/>
              </a:ext>
            </a:extLst>
          </p:cNvPr>
          <p:cNvSpPr txBox="1"/>
          <p:nvPr/>
        </p:nvSpPr>
        <p:spPr>
          <a:xfrm>
            <a:off x="8633636" y="0"/>
            <a:ext cx="371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D. Team Melt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26933A-4FAB-1A40-A871-B07FCE839F06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E28CFB4-576F-3849-BC15-409C27F20551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929998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702CA99-E7EF-214F-AA4D-4E339762A46D}"/>
              </a:ext>
            </a:extLst>
          </p:cNvPr>
          <p:cNvSpPr/>
          <p:nvPr/>
        </p:nvSpPr>
        <p:spPr>
          <a:xfrm>
            <a:off x="6218806" y="263826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075B6FC-9177-8B4F-8188-F33E1F0CDCCF}"/>
              </a:ext>
            </a:extLst>
          </p:cNvPr>
          <p:cNvSpPr/>
          <p:nvPr/>
        </p:nvSpPr>
        <p:spPr>
          <a:xfrm>
            <a:off x="6659640" y="3507724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7EB9A35-CAE7-8F45-82B7-44334B521D47}"/>
              </a:ext>
            </a:extLst>
          </p:cNvPr>
          <p:cNvSpPr/>
          <p:nvPr/>
        </p:nvSpPr>
        <p:spPr>
          <a:xfrm>
            <a:off x="1401641" y="1770252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A80650E-307D-AA45-B48C-FD65558EE644}"/>
              </a:ext>
            </a:extLst>
          </p:cNvPr>
          <p:cNvSpPr txBox="1"/>
          <p:nvPr/>
        </p:nvSpPr>
        <p:spPr>
          <a:xfrm>
            <a:off x="9867639" y="175334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4 squares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EE788E7-39D3-874C-8F41-DF0D82C623ED}"/>
              </a:ext>
            </a:extLst>
          </p:cNvPr>
          <p:cNvSpPr/>
          <p:nvPr/>
        </p:nvSpPr>
        <p:spPr>
          <a:xfrm>
            <a:off x="9142416" y="1626017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5382E4-467D-924F-8505-F43021A4604E}"/>
              </a:ext>
            </a:extLst>
          </p:cNvPr>
          <p:cNvSpPr txBox="1"/>
          <p:nvPr/>
        </p:nvSpPr>
        <p:spPr>
          <a:xfrm>
            <a:off x="9851827" y="874034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51DBE0F8-81F3-D948-85D3-DA05F1FF42BD}"/>
              </a:ext>
            </a:extLst>
          </p:cNvPr>
          <p:cNvSpPr/>
          <p:nvPr/>
        </p:nvSpPr>
        <p:spPr>
          <a:xfrm>
            <a:off x="9477895" y="991491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24F8A4-8E04-E747-BF12-A53FF6649D34}"/>
              </a:ext>
            </a:extLst>
          </p:cNvPr>
          <p:cNvSpPr txBox="1"/>
          <p:nvPr/>
        </p:nvSpPr>
        <p:spPr>
          <a:xfrm>
            <a:off x="9867639" y="258499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9BC253D-3647-6147-B1D2-90F07BC0EEDC}"/>
              </a:ext>
            </a:extLst>
          </p:cNvPr>
          <p:cNvSpPr/>
          <p:nvPr/>
        </p:nvSpPr>
        <p:spPr>
          <a:xfrm>
            <a:off x="9493707" y="270244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B0992BD-4019-3F4E-92C7-E6430CA5FFD4}"/>
              </a:ext>
            </a:extLst>
          </p:cNvPr>
          <p:cNvSpPr txBox="1"/>
          <p:nvPr/>
        </p:nvSpPr>
        <p:spPr>
          <a:xfrm>
            <a:off x="9031202" y="6230383"/>
            <a:ext cx="4098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Total = 6 squares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794D24E-238C-2142-8C99-87087FC5A9C0}"/>
              </a:ext>
            </a:extLst>
          </p:cNvPr>
          <p:cNvSpPr txBox="1"/>
          <p:nvPr/>
        </p:nvSpPr>
        <p:spPr>
          <a:xfrm>
            <a:off x="8633636" y="0"/>
            <a:ext cx="371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D. Team Melt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099883-69D2-3F4F-A8DB-19358CB5D3D3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79D4CB-8BA0-F845-B482-A50215B1E73C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281234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702CA99-E7EF-214F-AA4D-4E339762A46D}"/>
              </a:ext>
            </a:extLst>
          </p:cNvPr>
          <p:cNvSpPr/>
          <p:nvPr/>
        </p:nvSpPr>
        <p:spPr>
          <a:xfrm>
            <a:off x="6218806" y="263826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075B6FC-9177-8B4F-8188-F33E1F0CDCCF}"/>
              </a:ext>
            </a:extLst>
          </p:cNvPr>
          <p:cNvSpPr/>
          <p:nvPr/>
        </p:nvSpPr>
        <p:spPr>
          <a:xfrm>
            <a:off x="6659640" y="3507724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7EB9A35-CAE7-8F45-82B7-44334B521D47}"/>
              </a:ext>
            </a:extLst>
          </p:cNvPr>
          <p:cNvSpPr/>
          <p:nvPr/>
        </p:nvSpPr>
        <p:spPr>
          <a:xfrm>
            <a:off x="1401641" y="1770252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58C64C5-F2A0-0B45-B81E-53AC6585BD98}"/>
              </a:ext>
            </a:extLst>
          </p:cNvPr>
          <p:cNvSpPr/>
          <p:nvPr/>
        </p:nvSpPr>
        <p:spPr>
          <a:xfrm>
            <a:off x="93188" y="2201842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2AE679-59FC-F24D-8753-440B4CBE2B80}"/>
              </a:ext>
            </a:extLst>
          </p:cNvPr>
          <p:cNvSpPr txBox="1"/>
          <p:nvPr/>
        </p:nvSpPr>
        <p:spPr>
          <a:xfrm>
            <a:off x="9867639" y="175334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4 squares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49DC908-7686-964D-892D-3F5F187C57D5}"/>
              </a:ext>
            </a:extLst>
          </p:cNvPr>
          <p:cNvSpPr/>
          <p:nvPr/>
        </p:nvSpPr>
        <p:spPr>
          <a:xfrm>
            <a:off x="9142416" y="1626017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22E04F4-6B0B-7043-8CF1-866BD1D7B90C}"/>
              </a:ext>
            </a:extLst>
          </p:cNvPr>
          <p:cNvSpPr txBox="1"/>
          <p:nvPr/>
        </p:nvSpPr>
        <p:spPr>
          <a:xfrm>
            <a:off x="9851827" y="874034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BD27048B-0905-3348-BF63-0B640BDCC1E9}"/>
              </a:ext>
            </a:extLst>
          </p:cNvPr>
          <p:cNvSpPr/>
          <p:nvPr/>
        </p:nvSpPr>
        <p:spPr>
          <a:xfrm>
            <a:off x="9477895" y="991491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2A466DE-4968-2543-A33D-9EF2CAFD7CB1}"/>
              </a:ext>
            </a:extLst>
          </p:cNvPr>
          <p:cNvSpPr txBox="1"/>
          <p:nvPr/>
        </p:nvSpPr>
        <p:spPr>
          <a:xfrm>
            <a:off x="9867639" y="258499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3A07E1C-CD04-2245-8BDE-F3BC0650750E}"/>
              </a:ext>
            </a:extLst>
          </p:cNvPr>
          <p:cNvSpPr/>
          <p:nvPr/>
        </p:nvSpPr>
        <p:spPr>
          <a:xfrm>
            <a:off x="9493707" y="270244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99D3613-1F4B-B644-8363-31D4A3F5D1C1}"/>
              </a:ext>
            </a:extLst>
          </p:cNvPr>
          <p:cNvSpPr txBox="1"/>
          <p:nvPr/>
        </p:nvSpPr>
        <p:spPr>
          <a:xfrm>
            <a:off x="9883451" y="341340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4 squares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1175CD0-6897-3343-BAB4-F81B8B8E5501}"/>
              </a:ext>
            </a:extLst>
          </p:cNvPr>
          <p:cNvSpPr/>
          <p:nvPr/>
        </p:nvSpPr>
        <p:spPr>
          <a:xfrm>
            <a:off x="9158228" y="3286081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5FEBAD-C049-E549-85DE-F1CB3D514AC6}"/>
              </a:ext>
            </a:extLst>
          </p:cNvPr>
          <p:cNvSpPr txBox="1"/>
          <p:nvPr/>
        </p:nvSpPr>
        <p:spPr>
          <a:xfrm>
            <a:off x="9031202" y="6230383"/>
            <a:ext cx="4098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Total = 10 squares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F98D21E-F0EC-384E-A217-A9544DF1CA1D}"/>
              </a:ext>
            </a:extLst>
          </p:cNvPr>
          <p:cNvSpPr txBox="1"/>
          <p:nvPr/>
        </p:nvSpPr>
        <p:spPr>
          <a:xfrm>
            <a:off x="8633636" y="0"/>
            <a:ext cx="371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D. Team Melt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14239D-915C-9049-BBB5-C4221DAA1E08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2E6FC71-8720-3743-BD97-957E1FD2258F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17502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702CA99-E7EF-214F-AA4D-4E339762A46D}"/>
              </a:ext>
            </a:extLst>
          </p:cNvPr>
          <p:cNvSpPr/>
          <p:nvPr/>
        </p:nvSpPr>
        <p:spPr>
          <a:xfrm>
            <a:off x="6218806" y="263826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075B6FC-9177-8B4F-8188-F33E1F0CDCCF}"/>
              </a:ext>
            </a:extLst>
          </p:cNvPr>
          <p:cNvSpPr/>
          <p:nvPr/>
        </p:nvSpPr>
        <p:spPr>
          <a:xfrm>
            <a:off x="6659640" y="3507724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7EB9A35-CAE7-8F45-82B7-44334B521D47}"/>
              </a:ext>
            </a:extLst>
          </p:cNvPr>
          <p:cNvSpPr/>
          <p:nvPr/>
        </p:nvSpPr>
        <p:spPr>
          <a:xfrm>
            <a:off x="1401641" y="1770252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94C4563-652A-5742-82F1-DE465E9A8304}"/>
              </a:ext>
            </a:extLst>
          </p:cNvPr>
          <p:cNvSpPr/>
          <p:nvPr/>
        </p:nvSpPr>
        <p:spPr>
          <a:xfrm>
            <a:off x="93188" y="2201842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3BA315A-B33C-3445-8DCC-366C03C441E2}"/>
              </a:ext>
            </a:extLst>
          </p:cNvPr>
          <p:cNvSpPr/>
          <p:nvPr/>
        </p:nvSpPr>
        <p:spPr>
          <a:xfrm>
            <a:off x="6218806" y="1770252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2E77F66-DA7D-8844-AE56-05B5457AC809}"/>
              </a:ext>
            </a:extLst>
          </p:cNvPr>
          <p:cNvSpPr txBox="1"/>
          <p:nvPr/>
        </p:nvSpPr>
        <p:spPr>
          <a:xfrm>
            <a:off x="9867639" y="175334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4 squares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67504F84-8011-244A-A8D0-EBF09750419C}"/>
              </a:ext>
            </a:extLst>
          </p:cNvPr>
          <p:cNvSpPr/>
          <p:nvPr/>
        </p:nvSpPr>
        <p:spPr>
          <a:xfrm>
            <a:off x="9142416" y="1626017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5AB4D8-2601-F944-837F-A508918ADBCD}"/>
              </a:ext>
            </a:extLst>
          </p:cNvPr>
          <p:cNvSpPr txBox="1"/>
          <p:nvPr/>
        </p:nvSpPr>
        <p:spPr>
          <a:xfrm>
            <a:off x="9851827" y="874034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CF1113A0-D3BD-5841-A614-018518771D67}"/>
              </a:ext>
            </a:extLst>
          </p:cNvPr>
          <p:cNvSpPr/>
          <p:nvPr/>
        </p:nvSpPr>
        <p:spPr>
          <a:xfrm>
            <a:off x="9477895" y="991491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EFB156-2ED7-E24E-BD2E-163D323A1DD4}"/>
              </a:ext>
            </a:extLst>
          </p:cNvPr>
          <p:cNvSpPr txBox="1"/>
          <p:nvPr/>
        </p:nvSpPr>
        <p:spPr>
          <a:xfrm>
            <a:off x="9867639" y="258499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8B0412C2-9947-1E40-955E-5726BCFA248C}"/>
              </a:ext>
            </a:extLst>
          </p:cNvPr>
          <p:cNvSpPr/>
          <p:nvPr/>
        </p:nvSpPr>
        <p:spPr>
          <a:xfrm>
            <a:off x="9493707" y="270244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1DF6051-3985-A74B-B9F5-FE275DA080E7}"/>
              </a:ext>
            </a:extLst>
          </p:cNvPr>
          <p:cNvSpPr txBox="1"/>
          <p:nvPr/>
        </p:nvSpPr>
        <p:spPr>
          <a:xfrm>
            <a:off x="9883451" y="341340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4 squares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616FBC40-7B3F-8047-AC25-8422FD899327}"/>
              </a:ext>
            </a:extLst>
          </p:cNvPr>
          <p:cNvSpPr/>
          <p:nvPr/>
        </p:nvSpPr>
        <p:spPr>
          <a:xfrm>
            <a:off x="9158228" y="3286081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A95CE32-A091-8248-BA0B-291245C9B244}"/>
              </a:ext>
            </a:extLst>
          </p:cNvPr>
          <p:cNvSpPr txBox="1"/>
          <p:nvPr/>
        </p:nvSpPr>
        <p:spPr>
          <a:xfrm>
            <a:off x="9883451" y="416748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7E2CAB7F-62A2-8345-A4BF-33A5083AED68}"/>
              </a:ext>
            </a:extLst>
          </p:cNvPr>
          <p:cNvSpPr/>
          <p:nvPr/>
        </p:nvSpPr>
        <p:spPr>
          <a:xfrm>
            <a:off x="9509519" y="428493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A9048DA-663B-6F4A-A903-11A2B07AC5A2}"/>
              </a:ext>
            </a:extLst>
          </p:cNvPr>
          <p:cNvSpPr txBox="1"/>
          <p:nvPr/>
        </p:nvSpPr>
        <p:spPr>
          <a:xfrm>
            <a:off x="9031202" y="6230383"/>
            <a:ext cx="4098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Total = 11 squares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2A3BB3D-F4C1-CD4F-B6E0-751C33B15E24}"/>
              </a:ext>
            </a:extLst>
          </p:cNvPr>
          <p:cNvSpPr txBox="1"/>
          <p:nvPr/>
        </p:nvSpPr>
        <p:spPr>
          <a:xfrm>
            <a:off x="8633636" y="0"/>
            <a:ext cx="371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D. Team Melt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7FC1AD-3F72-0044-8761-90715D7641D2}"/>
              </a:ext>
            </a:extLst>
          </p:cNvPr>
          <p:cNvSpPr txBox="1"/>
          <p:nvPr/>
        </p:nvSpPr>
        <p:spPr>
          <a:xfrm>
            <a:off x="0" y="6518835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63BCBB-2E6C-E14F-8735-C1A345664855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571007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702CA99-E7EF-214F-AA4D-4E339762A46D}"/>
              </a:ext>
            </a:extLst>
          </p:cNvPr>
          <p:cNvSpPr/>
          <p:nvPr/>
        </p:nvSpPr>
        <p:spPr>
          <a:xfrm>
            <a:off x="6218806" y="263826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95203F2-34C2-644F-AAE6-5E5B73192E2A}"/>
              </a:ext>
            </a:extLst>
          </p:cNvPr>
          <p:cNvSpPr/>
          <p:nvPr/>
        </p:nvSpPr>
        <p:spPr>
          <a:xfrm>
            <a:off x="6665777" y="2215426"/>
            <a:ext cx="1249815" cy="1259978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075B6FC-9177-8B4F-8188-F33E1F0CDCCF}"/>
              </a:ext>
            </a:extLst>
          </p:cNvPr>
          <p:cNvSpPr/>
          <p:nvPr/>
        </p:nvSpPr>
        <p:spPr>
          <a:xfrm>
            <a:off x="6659640" y="3507724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7EB9A35-CAE7-8F45-82B7-44334B521D47}"/>
              </a:ext>
            </a:extLst>
          </p:cNvPr>
          <p:cNvSpPr/>
          <p:nvPr/>
        </p:nvSpPr>
        <p:spPr>
          <a:xfrm>
            <a:off x="1401641" y="1770252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794C4563-652A-5742-82F1-DE465E9A8304}"/>
              </a:ext>
            </a:extLst>
          </p:cNvPr>
          <p:cNvSpPr/>
          <p:nvPr/>
        </p:nvSpPr>
        <p:spPr>
          <a:xfrm>
            <a:off x="93188" y="2201842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D108D3ED-E8BE-204B-91BA-1A40F35BD01D}"/>
              </a:ext>
            </a:extLst>
          </p:cNvPr>
          <p:cNvSpPr/>
          <p:nvPr/>
        </p:nvSpPr>
        <p:spPr>
          <a:xfrm>
            <a:off x="6218806" y="1770252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D4B969-3A6E-1641-9FD3-9DEAC2C87B91}"/>
              </a:ext>
            </a:extLst>
          </p:cNvPr>
          <p:cNvSpPr txBox="1"/>
          <p:nvPr/>
        </p:nvSpPr>
        <p:spPr>
          <a:xfrm>
            <a:off x="9883451" y="5251229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9 squares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04815F6E-AD8A-4F45-A2A9-1106D96D054C}"/>
              </a:ext>
            </a:extLst>
          </p:cNvPr>
          <p:cNvSpPr/>
          <p:nvPr/>
        </p:nvSpPr>
        <p:spPr>
          <a:xfrm>
            <a:off x="8633636" y="4856850"/>
            <a:ext cx="1249815" cy="1259978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CE96696-A5BC-C44E-AB1F-6E217E641F92}"/>
              </a:ext>
            </a:extLst>
          </p:cNvPr>
          <p:cNvSpPr txBox="1"/>
          <p:nvPr/>
        </p:nvSpPr>
        <p:spPr>
          <a:xfrm>
            <a:off x="9867639" y="175334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4 squares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1026FB4-0A41-2647-97EE-BCFE1A919867}"/>
              </a:ext>
            </a:extLst>
          </p:cNvPr>
          <p:cNvSpPr/>
          <p:nvPr/>
        </p:nvSpPr>
        <p:spPr>
          <a:xfrm>
            <a:off x="9142416" y="1626017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8C0AC8-A1AD-B543-9F0B-4528EA1ACC6A}"/>
              </a:ext>
            </a:extLst>
          </p:cNvPr>
          <p:cNvSpPr txBox="1"/>
          <p:nvPr/>
        </p:nvSpPr>
        <p:spPr>
          <a:xfrm>
            <a:off x="9851827" y="874034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1184D2A0-BBDA-1548-9A75-C3ADE7504437}"/>
              </a:ext>
            </a:extLst>
          </p:cNvPr>
          <p:cNvSpPr/>
          <p:nvPr/>
        </p:nvSpPr>
        <p:spPr>
          <a:xfrm>
            <a:off x="9477895" y="991491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2F08C13-4DA0-164D-99BE-6ECB1B09A5D2}"/>
              </a:ext>
            </a:extLst>
          </p:cNvPr>
          <p:cNvSpPr txBox="1"/>
          <p:nvPr/>
        </p:nvSpPr>
        <p:spPr>
          <a:xfrm>
            <a:off x="9867639" y="258499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59D0EE2-707B-BB43-93D4-83FE92D94788}"/>
              </a:ext>
            </a:extLst>
          </p:cNvPr>
          <p:cNvSpPr/>
          <p:nvPr/>
        </p:nvSpPr>
        <p:spPr>
          <a:xfrm>
            <a:off x="9493707" y="270244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41A3B39-572F-FD4A-94D4-B36069BB686B}"/>
              </a:ext>
            </a:extLst>
          </p:cNvPr>
          <p:cNvSpPr txBox="1"/>
          <p:nvPr/>
        </p:nvSpPr>
        <p:spPr>
          <a:xfrm>
            <a:off x="9883451" y="341340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4 squares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4BC549C6-9D1E-444A-A1EE-DEC624A67709}"/>
              </a:ext>
            </a:extLst>
          </p:cNvPr>
          <p:cNvSpPr/>
          <p:nvPr/>
        </p:nvSpPr>
        <p:spPr>
          <a:xfrm>
            <a:off x="9158228" y="3286081"/>
            <a:ext cx="821255" cy="83942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14B21F3-4571-0C4F-9BCA-C2F96EB6F9FD}"/>
              </a:ext>
            </a:extLst>
          </p:cNvPr>
          <p:cNvSpPr txBox="1"/>
          <p:nvPr/>
        </p:nvSpPr>
        <p:spPr>
          <a:xfrm>
            <a:off x="9883451" y="4167482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= 1 square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B668008C-47D1-724C-93B2-B503625742C0}"/>
              </a:ext>
            </a:extLst>
          </p:cNvPr>
          <p:cNvSpPr/>
          <p:nvPr/>
        </p:nvSpPr>
        <p:spPr>
          <a:xfrm>
            <a:off x="9509519" y="4284939"/>
            <a:ext cx="389744" cy="389744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E556B8-ABE4-0E41-BA35-AB2F50F2F6AF}"/>
              </a:ext>
            </a:extLst>
          </p:cNvPr>
          <p:cNvSpPr txBox="1"/>
          <p:nvPr/>
        </p:nvSpPr>
        <p:spPr>
          <a:xfrm>
            <a:off x="9031202" y="6230383"/>
            <a:ext cx="4098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Total = 20 squares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9AB631E-2E50-D144-ABDC-316AF05C6622}"/>
              </a:ext>
            </a:extLst>
          </p:cNvPr>
          <p:cNvSpPr txBox="1"/>
          <p:nvPr/>
        </p:nvSpPr>
        <p:spPr>
          <a:xfrm>
            <a:off x="8633636" y="0"/>
            <a:ext cx="371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4">
                    <a:lumMod val="60000"/>
                    <a:lumOff val="40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D. Team Melt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962DC5-D68B-1340-9159-AD80ED6E17A7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7ED7DC2-F10C-4F48-B52C-965EA9A3E157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580431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BCE1DF-E4D8-BF40-8FC2-E4E52933DE4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0783" y="2686367"/>
            <a:ext cx="3829878" cy="41741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D22972-41C7-0241-8DED-48A555B5C37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62122" y="1000610"/>
            <a:ext cx="3829878" cy="2169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A17AE7-3B59-7748-9E6C-3905EAD9FDDA}"/>
              </a:ext>
            </a:extLst>
          </p:cNvPr>
          <p:cNvSpPr txBox="1"/>
          <p:nvPr/>
        </p:nvSpPr>
        <p:spPr>
          <a:xfrm>
            <a:off x="8380783" y="1217693"/>
            <a:ext cx="38862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Measure sea ice thickness in no go area</a:t>
            </a:r>
          </a:p>
          <a:p>
            <a:pPr algn="ctr"/>
            <a:r>
              <a:rPr lang="en-US" sz="28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with satellite data</a:t>
            </a:r>
          </a:p>
          <a:p>
            <a:pPr algn="ctr"/>
            <a:endParaRPr lang="en-US" sz="2200" dirty="0">
              <a:solidFill>
                <a:schemeClr val="bg1">
                  <a:lumMod val="75000"/>
                </a:schemeClr>
              </a:solidFill>
              <a:effectLst>
                <a:outerShdw dist="50800" sx="1000" sy="1000" algn="ctr" rotWithShape="0">
                  <a:srgbClr val="000000">
                    <a:alpha val="34000"/>
                  </a:srgb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2B9487-BF44-F64F-820B-76F84F344FCC}"/>
              </a:ext>
            </a:extLst>
          </p:cNvPr>
          <p:cNvSpPr/>
          <p:nvPr/>
        </p:nvSpPr>
        <p:spPr>
          <a:xfrm>
            <a:off x="8385501" y="3170324"/>
            <a:ext cx="1508019" cy="1092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BB8A30-0B9C-8945-807D-DDA7C104D8C4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CA9238-6B36-B440-AF78-51CC467799C0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6617991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20467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EF1B3A8-EEC4-AC45-8103-F349CD18DC84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E691DE-5DB1-F24D-BC1D-84F20D3A19AD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6467893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7789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4D013CA-9AFB-AA4A-80B7-1ED80971C091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600E08-210D-5A40-BAD4-EBF82318871B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2597139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68606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671515-D320-AF4D-BE0A-2FF028F62530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41C433-6DF3-614D-A739-99A1C5C187DF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208973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92676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CB58D9-ACE3-3D45-93FC-8DFF13FDEB90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AC3FA6-DAF7-654E-A475-84ACD0C85E91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07262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BCE1DF-E4D8-BF40-8FC2-E4E52933DE4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80783" y="2686367"/>
            <a:ext cx="3829878" cy="41741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4D22972-41C7-0241-8DED-48A555B5C37B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8362122" y="1000610"/>
            <a:ext cx="3829878" cy="216971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A17AE7-3B59-7748-9E6C-3905EAD9FDDA}"/>
              </a:ext>
            </a:extLst>
          </p:cNvPr>
          <p:cNvSpPr txBox="1"/>
          <p:nvPr/>
        </p:nvSpPr>
        <p:spPr>
          <a:xfrm>
            <a:off x="8421124" y="1277481"/>
            <a:ext cx="3886200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Measure sea ice thickness at </a:t>
            </a:r>
          </a:p>
          <a:p>
            <a:pPr algn="ctr"/>
            <a:r>
              <a:rPr lang="en-US" sz="28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ten locations</a:t>
            </a:r>
          </a:p>
          <a:p>
            <a:pPr algn="ctr"/>
            <a:endParaRPr lang="en-US" sz="2200" dirty="0">
              <a:solidFill>
                <a:schemeClr val="bg1">
                  <a:lumMod val="75000"/>
                </a:schemeClr>
              </a:solidFill>
              <a:effectLst>
                <a:outerShdw dist="50800" sx="1000" sy="1000" algn="ctr" rotWithShape="0">
                  <a:srgbClr val="000000">
                    <a:alpha val="34000"/>
                  </a:srgb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2B9487-BF44-F64F-820B-76F84F344FCC}"/>
              </a:ext>
            </a:extLst>
          </p:cNvPr>
          <p:cNvSpPr/>
          <p:nvPr/>
        </p:nvSpPr>
        <p:spPr>
          <a:xfrm>
            <a:off x="8385501" y="3170324"/>
            <a:ext cx="1508019" cy="109239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1365F5-86BC-2A4F-B8CB-D35AAF985C31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3C9B30E-31A3-6A44-8AA5-9ECCB8807E44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2316830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156502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2EBD99-03B0-E542-9494-164619DA1361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D35A11-3C86-E547-8AEF-EA50AA0C6845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912263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80571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92B311-A06F-D041-8156-06FD94FBBBA5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0388FB-8C9D-4442-88E2-CB04EF3C436D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5419390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4398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AC1112-638C-5643-9463-F6A3903149E1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A7953C-A855-1943-9B4F-2C451CF941C8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3740783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68468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B9065F-ED5C-E247-AD9B-B5BC81CE2580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6A8C82-F76F-3148-8643-50A56F06F519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9934385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92538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88E7A1-E62E-1D48-8FC7-C16D62888B69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CCD3DE-7A69-374E-A897-3B7740B29964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6448467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29860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2DCA79-3A9A-2248-86F0-EF44B0B6B50A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BFF49C-6AB2-3743-858B-D9628B30C6F7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265308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93686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80354D-7344-2B4E-9C16-047F045A0A83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2316EB-9430-D145-9ACA-4010F58B7C21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059695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C3027E-DEC2-5B47-BE0C-1E1CBEB1AAE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93686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3BFE87-EDB5-8546-9DB3-669591C14002}"/>
              </a:ext>
            </a:extLst>
          </p:cNvPr>
          <p:cNvSpPr txBox="1"/>
          <p:nvPr/>
        </p:nvSpPr>
        <p:spPr>
          <a:xfrm>
            <a:off x="5793685" y="8547"/>
            <a:ext cx="17968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15    10     5     10  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FB4187A-C6A1-6A41-9D95-B603D8F441D9}"/>
              </a:ext>
            </a:extLst>
          </p:cNvPr>
          <p:cNvSpPr txBox="1"/>
          <p:nvPr/>
        </p:nvSpPr>
        <p:spPr>
          <a:xfrm>
            <a:off x="5793685" y="442929"/>
            <a:ext cx="2642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20    15   10     5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81EFB5-8072-F047-8226-A2A0712296CB}"/>
              </a:ext>
            </a:extLst>
          </p:cNvPr>
          <p:cNvSpPr txBox="1"/>
          <p:nvPr/>
        </p:nvSpPr>
        <p:spPr>
          <a:xfrm>
            <a:off x="5793685" y="885858"/>
            <a:ext cx="1917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20    15    15    20 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B4C66A4-D1A6-DA49-8030-0EFA13A140A2}"/>
              </a:ext>
            </a:extLst>
          </p:cNvPr>
          <p:cNvSpPr txBox="1"/>
          <p:nvPr/>
        </p:nvSpPr>
        <p:spPr>
          <a:xfrm>
            <a:off x="9074079" y="1469035"/>
            <a:ext cx="28331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Average snow thickness in radar footprint:</a:t>
            </a:r>
          </a:p>
          <a:p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(15 + 10 + 5 + 10 + 20 + 15 + 10 + 5 + 20 + 15 + 15 + 20) = S</a:t>
            </a:r>
          </a:p>
          <a:p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S / 12 = 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4C46AC-846A-8247-86B3-F7ADD937DAD3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CF1E0C2-E7D8-9143-AA92-1D9698851B9D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738063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E08516-1D4B-CE42-82B4-8884CF2EC751}"/>
              </a:ext>
            </a:extLst>
          </p:cNvPr>
          <p:cNvSpPr txBox="1"/>
          <p:nvPr/>
        </p:nvSpPr>
        <p:spPr>
          <a:xfrm>
            <a:off x="9074079" y="918844"/>
            <a:ext cx="2833141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Average ice thickness in radar footprint:</a:t>
            </a:r>
          </a:p>
          <a:p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(1.5 + 1.0 + 0.5 + 1.0 + 2.0 + 1.5 + 1.0 + 3.5 + 3.0 + 2.5 + 1.5 + 2.0)  = I</a:t>
            </a:r>
          </a:p>
          <a:p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I / 12 = ?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E4CA8F-A047-E240-B94C-1825A208B9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93686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8FB9F9-54B4-DB40-9176-1B6F24861697}"/>
              </a:ext>
            </a:extLst>
          </p:cNvPr>
          <p:cNvSpPr txBox="1"/>
          <p:nvPr/>
        </p:nvSpPr>
        <p:spPr>
          <a:xfrm>
            <a:off x="5793685" y="8547"/>
            <a:ext cx="2268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1.5   1.0   0.5  1.0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62153-3A66-A340-8602-635151850CBD}"/>
              </a:ext>
            </a:extLst>
          </p:cNvPr>
          <p:cNvSpPr txBox="1"/>
          <p:nvPr/>
        </p:nvSpPr>
        <p:spPr>
          <a:xfrm>
            <a:off x="5793685" y="442929"/>
            <a:ext cx="2642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2.0   1.5  1.0   3.5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C03AEC-81DF-0744-A080-CDCB6BE3245A}"/>
              </a:ext>
            </a:extLst>
          </p:cNvPr>
          <p:cNvSpPr txBox="1"/>
          <p:nvPr/>
        </p:nvSpPr>
        <p:spPr>
          <a:xfrm>
            <a:off x="5793685" y="885858"/>
            <a:ext cx="1917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3.0   2.5  1.5   2.0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91E6A1-B48D-A141-BE96-FCC3E01B9043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B946D97-2CAD-E944-901F-125B69D41605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9229865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E3D0B4-35F0-304D-AA3B-6FB7991FAA61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2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E. Team Radar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E08516-1D4B-CE42-82B4-8884CF2EC751}"/>
              </a:ext>
            </a:extLst>
          </p:cNvPr>
          <p:cNvSpPr txBox="1"/>
          <p:nvPr/>
        </p:nvSpPr>
        <p:spPr>
          <a:xfrm>
            <a:off x="9074079" y="1469035"/>
            <a:ext cx="28331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Average ice thickness in radar footprint:</a:t>
            </a:r>
          </a:p>
          <a:p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sz="3200" dirty="0">
                <a:solidFill>
                  <a:schemeClr val="accent2">
                    <a:lumMod val="75000"/>
                  </a:schemeClr>
                </a:solidFill>
              </a:rPr>
              <a:t>(1.5 + 1.0 + 0.5 + 1.0 + 2.0 + 1.5 + 1.0 + 3.5 + 3.0 + 2.5 + 1.5 + 2.0) / 12 = ?</a:t>
            </a:r>
          </a:p>
          <a:p>
            <a:endParaRPr lang="en-US" sz="3200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6E4CA8F-A047-E240-B94C-1825A208B97D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93686" y="0"/>
            <a:ext cx="1693793" cy="1313949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8FB9F9-54B4-DB40-9176-1B6F24861697}"/>
              </a:ext>
            </a:extLst>
          </p:cNvPr>
          <p:cNvSpPr txBox="1"/>
          <p:nvPr/>
        </p:nvSpPr>
        <p:spPr>
          <a:xfrm>
            <a:off x="5793685" y="8547"/>
            <a:ext cx="2268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1.5   1.0   0.5  1.0   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62153-3A66-A340-8602-635151850CBD}"/>
              </a:ext>
            </a:extLst>
          </p:cNvPr>
          <p:cNvSpPr txBox="1"/>
          <p:nvPr/>
        </p:nvSpPr>
        <p:spPr>
          <a:xfrm>
            <a:off x="5793685" y="442929"/>
            <a:ext cx="26424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2.0   1.5  1.0   3.5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C03AEC-81DF-0744-A080-CDCB6BE3245A}"/>
              </a:ext>
            </a:extLst>
          </p:cNvPr>
          <p:cNvSpPr txBox="1"/>
          <p:nvPr/>
        </p:nvSpPr>
        <p:spPr>
          <a:xfrm>
            <a:off x="5793685" y="885858"/>
            <a:ext cx="1917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3.0   2.5  1.5   2.0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F55260-234B-E940-A23E-4FE3899E02BA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D558AC9-FFB3-7644-9290-6BC27A69451A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97547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CD79DA-472E-7B4E-83B6-F1B637C3447D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2.5 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719CBDB-E48D-A547-9BBD-90616EDA085A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83FA09-548B-2747-A568-EDF9E4380C0C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B3A457-11C6-1A4F-BB53-852D028C7747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3735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B7E624-1328-7F4C-9006-3A589B2457ED}"/>
              </a:ext>
            </a:extLst>
          </p:cNvPr>
          <p:cNvSpPr/>
          <p:nvPr/>
        </p:nvSpPr>
        <p:spPr>
          <a:xfrm>
            <a:off x="4573779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07FA052-2C95-0641-981B-69465F0AD5AE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2.0 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38E49FA-C56C-D147-B694-8260AFB61B6C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335A8D-0B56-8149-AFDC-BE14D1E66388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4D82C5-C71F-0F4F-BB06-C657D62AD4BB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87157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B7E624-1328-7F4C-9006-3A589B2457ED}"/>
              </a:ext>
            </a:extLst>
          </p:cNvPr>
          <p:cNvSpPr/>
          <p:nvPr/>
        </p:nvSpPr>
        <p:spPr>
          <a:xfrm>
            <a:off x="4573779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70A3A-C309-4A4C-98A5-EFFFA5DF0139}"/>
              </a:ext>
            </a:extLst>
          </p:cNvPr>
          <p:cNvSpPr/>
          <p:nvPr/>
        </p:nvSpPr>
        <p:spPr>
          <a:xfrm>
            <a:off x="501278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B110EF6-23DF-3449-9D28-385E66310F11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2.5 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5461EDE-74F4-9C47-BABF-23F180754D92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EE5239-3CC6-B64F-B3C0-1CC083EAAB12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8FD49C-56D4-A84A-B557-76A00EC50F0B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75018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B7E624-1328-7F4C-9006-3A589B2457ED}"/>
              </a:ext>
            </a:extLst>
          </p:cNvPr>
          <p:cNvSpPr/>
          <p:nvPr/>
        </p:nvSpPr>
        <p:spPr>
          <a:xfrm>
            <a:off x="4573779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70A3A-C309-4A4C-98A5-EFFFA5DF0139}"/>
              </a:ext>
            </a:extLst>
          </p:cNvPr>
          <p:cNvSpPr/>
          <p:nvPr/>
        </p:nvSpPr>
        <p:spPr>
          <a:xfrm>
            <a:off x="501278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62DC0EA-D3F0-5C4B-8E67-BBC6D5EBF730}"/>
              </a:ext>
            </a:extLst>
          </p:cNvPr>
          <p:cNvSpPr/>
          <p:nvPr/>
        </p:nvSpPr>
        <p:spPr>
          <a:xfrm>
            <a:off x="5451785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AC4CDC-2189-5143-9E31-C2E947D2E26D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1.5 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78BDF78-1631-9D4F-82FE-8C12ECD9A633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15BB15-E80A-7E4A-AB61-4D92945E43AB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1BE169-FDEA-9249-A45C-C0BA704680BE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194977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B7E624-1328-7F4C-9006-3A589B2457ED}"/>
              </a:ext>
            </a:extLst>
          </p:cNvPr>
          <p:cNvSpPr/>
          <p:nvPr/>
        </p:nvSpPr>
        <p:spPr>
          <a:xfrm>
            <a:off x="4573779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70A3A-C309-4A4C-98A5-EFFFA5DF0139}"/>
              </a:ext>
            </a:extLst>
          </p:cNvPr>
          <p:cNvSpPr/>
          <p:nvPr/>
        </p:nvSpPr>
        <p:spPr>
          <a:xfrm>
            <a:off x="501278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62DC0EA-D3F0-5C4B-8E67-BBC6D5EBF730}"/>
              </a:ext>
            </a:extLst>
          </p:cNvPr>
          <p:cNvSpPr/>
          <p:nvPr/>
        </p:nvSpPr>
        <p:spPr>
          <a:xfrm>
            <a:off x="5451785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6DBA978-2118-044D-ABB7-31235F67DA4B}"/>
              </a:ext>
            </a:extLst>
          </p:cNvPr>
          <p:cNvSpPr/>
          <p:nvPr/>
        </p:nvSpPr>
        <p:spPr>
          <a:xfrm>
            <a:off x="5890788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6E729BE-1BB1-A941-9067-82F476552A84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2.0 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F8FB23-7690-D94C-BDB2-20125E00F4C3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67FA9B-A341-5142-8F76-343E8514E8FA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D681CDC-E69C-DB41-94A0-88E107B11321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155344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74DCC1A-4D91-9D43-B544-8F7209760469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8362122" cy="6860564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90B7E624-1328-7F4C-9006-3A589B2457ED}"/>
              </a:ext>
            </a:extLst>
          </p:cNvPr>
          <p:cNvSpPr/>
          <p:nvPr/>
        </p:nvSpPr>
        <p:spPr>
          <a:xfrm>
            <a:off x="4573779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1F70A3A-C309-4A4C-98A5-EFFFA5DF0139}"/>
              </a:ext>
            </a:extLst>
          </p:cNvPr>
          <p:cNvSpPr/>
          <p:nvPr/>
        </p:nvSpPr>
        <p:spPr>
          <a:xfrm>
            <a:off x="501278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62DC0EA-D3F0-5C4B-8E67-BBC6D5EBF730}"/>
              </a:ext>
            </a:extLst>
          </p:cNvPr>
          <p:cNvSpPr/>
          <p:nvPr/>
        </p:nvSpPr>
        <p:spPr>
          <a:xfrm>
            <a:off x="5451785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6DBA978-2118-044D-ABB7-31235F67DA4B}"/>
              </a:ext>
            </a:extLst>
          </p:cNvPr>
          <p:cNvSpPr/>
          <p:nvPr/>
        </p:nvSpPr>
        <p:spPr>
          <a:xfrm>
            <a:off x="5890788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9340048-7C0C-0A42-8733-840D8EEAFB05}"/>
              </a:ext>
            </a:extLst>
          </p:cNvPr>
          <p:cNvSpPr/>
          <p:nvPr/>
        </p:nvSpPr>
        <p:spPr>
          <a:xfrm>
            <a:off x="6329791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9A1BE2-0487-7B46-AF2F-A50C3257B60C}"/>
              </a:ext>
            </a:extLst>
          </p:cNvPr>
          <p:cNvSpPr/>
          <p:nvPr/>
        </p:nvSpPr>
        <p:spPr>
          <a:xfrm>
            <a:off x="4096652" y="4066242"/>
            <a:ext cx="168817" cy="185530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466138-EB1D-9545-8E6D-B41BE0A0CAF5}"/>
              </a:ext>
            </a:extLst>
          </p:cNvPr>
          <p:cNvSpPr txBox="1"/>
          <p:nvPr/>
        </p:nvSpPr>
        <p:spPr>
          <a:xfrm>
            <a:off x="8874177" y="3312826"/>
            <a:ext cx="2833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H1 = 2.5 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551866-A619-7343-A1D8-AEB763F42B00}"/>
              </a:ext>
            </a:extLst>
          </p:cNvPr>
          <p:cNvSpPr txBox="1"/>
          <p:nvPr/>
        </p:nvSpPr>
        <p:spPr>
          <a:xfrm>
            <a:off x="8633636" y="0"/>
            <a:ext cx="36173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lphaUcPeriod"/>
            </a:pPr>
            <a:r>
              <a:rPr lang="en-US" sz="4400" dirty="0">
                <a:solidFill>
                  <a:schemeClr val="bg1">
                    <a:lumMod val="75000"/>
                  </a:schemeClr>
                </a:solidFill>
                <a:effectLst>
                  <a:outerShdw dist="50800" sx="1000" sy="1000" algn="ctr" rotWithShape="0">
                    <a:srgbClr val="000000">
                      <a:alpha val="34000"/>
                    </a:srgbClr>
                  </a:outerShdw>
                </a:effectLst>
              </a:rPr>
              <a:t>Team Ice 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3C826E-4C34-7241-A3CD-548D8E202B4D}"/>
              </a:ext>
            </a:extLst>
          </p:cNvPr>
          <p:cNvSpPr txBox="1"/>
          <p:nvPr/>
        </p:nvSpPr>
        <p:spPr>
          <a:xfrm>
            <a:off x="0" y="6511086"/>
            <a:ext cx="9448800" cy="383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      B     C      D     E      F      G     H      I       J      K      L      M    N      O     P     Q     R        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FC9E55-DC98-DC4D-863E-3F8619C91F9C}"/>
              </a:ext>
            </a:extLst>
          </p:cNvPr>
          <p:cNvSpPr txBox="1"/>
          <p:nvPr/>
        </p:nvSpPr>
        <p:spPr>
          <a:xfrm>
            <a:off x="7929902" y="-63158"/>
            <a:ext cx="520148" cy="7064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en-US" sz="189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214556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1893</Words>
  <Application>Microsoft Macintosh PowerPoint</Application>
  <PresentationFormat>Widescreen</PresentationFormat>
  <Paragraphs>757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Corbel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Tsamados, Michel</dc:creator>
  <cp:lastModifiedBy>Tsamados, Michel</cp:lastModifiedBy>
  <cp:revision>1</cp:revision>
  <dcterms:created xsi:type="dcterms:W3CDTF">2019-03-15T12:10:26Z</dcterms:created>
  <dcterms:modified xsi:type="dcterms:W3CDTF">2019-03-15T12:11:31Z</dcterms:modified>
</cp:coreProperties>
</file>

<file path=docProps/thumbnail.jpeg>
</file>